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Barlow"/>
      <p:regular r:id="rId16"/>
    </p:embeddedFont>
    <p:embeddedFont>
      <p:font typeface="Barlow"/>
      <p:regular r:id="rId17"/>
    </p:embeddedFont>
    <p:embeddedFont>
      <p:font typeface="Barlow"/>
      <p:regular r:id="rId18"/>
    </p:embeddedFont>
    <p:embeddedFont>
      <p:font typeface="Barlow"/>
      <p:regular r:id="rId19"/>
    </p:embeddedFont>
    <p:embeddedFont>
      <p:font typeface="Montserrat"/>
      <p:regular r:id="rId20"/>
    </p:embeddedFont>
    <p:embeddedFont>
      <p:font typeface="Montserrat"/>
      <p:regular r:id="rId21"/>
    </p:embeddedFont>
    <p:embeddedFont>
      <p:font typeface="Montserrat"/>
      <p:regular r:id="rId22"/>
    </p:embeddedFont>
    <p:embeddedFont>
      <p:font typeface="Montserrat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1010-1.png>
</file>

<file path=ppt/media/image-1010-2.png>
</file>

<file path=ppt/media/image-3-1.png>
</file>

<file path=ppt/media/image-5-1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2" Type="http://schemas.openxmlformats.org/officeDocument/2006/relationships/image" Target="../media/image-1010-2.png"/><Relationship Id="rId4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EEFF5"/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271950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Scheduling Algorithms in Operating Systems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58309" y="4469844"/>
            <a:ext cx="762738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This presentation explores key scheduling algorithms used by operating systems to manage CPU resources for various types of processes. We'll delve into their mechanisms, benefits, and drawbacks.</a:t>
            </a:r>
            <a:endParaRPr lang="en-US" sz="1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9633704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Introduction to Scheduling Algorithms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are they?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6292572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Scheduling algorithms are rules that operating systems use to decide which process should be executed next on the CPU. They determine the order and duration of process execution.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7139" y="3664625"/>
            <a:ext cx="309360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Why are they important?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87139" y="4237434"/>
            <a:ext cx="6292572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Scheduling is critical for efficient system performance. It ensures fair allocation of CPU time, optimizes resource utilization, and minimizes wait time for processes.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188006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FCFS: First-Come, First-Served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318206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41427" y="3254693"/>
            <a:ext cx="121087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462326" y="318206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462326" y="3668197"/>
            <a:ext cx="3001447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FCFS is a non-preemptive algorithm where processes are executed in the order they arrive in the ready queue.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4680347" y="3182064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4828223" y="3254693"/>
            <a:ext cx="191572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384363" y="3182064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384363" y="3668197"/>
            <a:ext cx="3001447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Simple and easy to implement, suitable for batch processing systems.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758309" y="5862042"/>
            <a:ext cx="487442" cy="487442"/>
          </a:xfrm>
          <a:prstGeom prst="roundRect">
            <a:avLst>
              <a:gd name="adj" fmla="val 40004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909638" y="5934670"/>
            <a:ext cx="184666" cy="3420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462326" y="58620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462326" y="6348174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 lead to the "convoy effect" where a long process blocks shorter ones, resulting in poor performance for short processes.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410420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Round Robin (RR)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RR is a preemptive algorithm where each process is allocated a fixed time slice (quantum) and executed in a cyclic manner.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5312926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12926" y="4237434"/>
            <a:ext cx="4018359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Fair to all processes, suitable for interactive systems with user-intensive applications.</a:t>
            </a:r>
            <a:endParaRPr lang="en-US" sz="1700" dirty="0"/>
          </a:p>
        </p:txBody>
      </p:sp>
      <p:sp>
        <p:nvSpPr>
          <p:cNvPr id="7" name="Text 5"/>
          <p:cNvSpPr/>
          <p:nvPr/>
        </p:nvSpPr>
        <p:spPr>
          <a:xfrm>
            <a:off x="9867543" y="3664625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67543" y="4237434"/>
            <a:ext cx="4018359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High context-switching overhead if the quantum is too small, inefficient for CPU-bound processes if the quantum is too large.</a:t>
            </a:r>
            <a:endParaRPr lang="en-US" sz="1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70819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623667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Priority Scheduling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5" name="Text 2"/>
          <p:cNvSpPr/>
          <p:nvPr/>
        </p:nvSpPr>
        <p:spPr>
          <a:xfrm>
            <a:off x="974884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974884" y="5364004"/>
            <a:ext cx="3793688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Processes are assigned priority levels, and those with higher priorities are executed first.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5201722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8" name="Text 5"/>
          <p:cNvSpPr/>
          <p:nvPr/>
        </p:nvSpPr>
        <p:spPr>
          <a:xfrm>
            <a:off x="5418296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18296" y="5364004"/>
            <a:ext cx="3793688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Suitable for real-time systems where critical processes need to be executed promptly, ensures timely response to time-sensitive events.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645134" y="4661297"/>
            <a:ext cx="4226838" cy="2652832"/>
          </a:xfrm>
          <a:prstGeom prst="roundRect">
            <a:avLst>
              <a:gd name="adj" fmla="val 7350"/>
            </a:avLst>
          </a:prstGeom>
          <a:solidFill>
            <a:srgbClr val="EEEFF5"/>
          </a:solidFill>
          <a:ln/>
          <a:effectLst>
            <a:outerShdw sx="100000" sy="100000" kx="0" ky="0" algn="bl" rotWithShape="0" blurRad="53340" dist="26670" dir="13500000">
              <a:srgbClr val="ffffff">
                <a:alpha val="70000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9861709" y="487787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1709" y="5364004"/>
            <a:ext cx="3793688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Can lead to starvation of low-priority processes, requires a robust priority assignment mechanism to prevent unfairness.</a:t>
            </a:r>
            <a:endParaRPr lang="en-US" sz="1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639842"/>
            <a:ext cx="609409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Shortest Job First (SJF)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309" y="1677472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8309" y="24356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Definition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58309" y="2921794"/>
            <a:ext cx="3651171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Processes with the shortest execution time are scheduled first, minimizing overall wait time.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4401" y="1677472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4401" y="243566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Advantages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34401" y="2921794"/>
            <a:ext cx="3651290" cy="104013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Optimal for batch systems where the goal is to minimize average wait time.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4611886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8309" y="537007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72525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Disadvantages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58309" y="5856208"/>
            <a:ext cx="3651171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Requires knowledge of process burst times, which can be unpredictable in real-world scenarios, can lead to starvation of long processes.</a:t>
            </a:r>
            <a:endParaRPr lang="en-US" sz="1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98417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Comparison of Scheduling Algorithms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58309" y="2734508"/>
            <a:ext cx="7627382" cy="4510802"/>
          </a:xfrm>
          <a:prstGeom prst="roundRect">
            <a:avLst>
              <a:gd name="adj" fmla="val 4323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765929" y="2742128"/>
            <a:ext cx="7612142" cy="62174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982742" y="2879646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Algorithm</a:t>
            </a:r>
            <a:endParaRPr lang="en-US" sz="1700" dirty="0"/>
          </a:p>
        </p:txBody>
      </p:sp>
      <p:sp>
        <p:nvSpPr>
          <p:cNvPr id="7" name="Text 4"/>
          <p:cNvSpPr/>
          <p:nvPr/>
        </p:nvSpPr>
        <p:spPr>
          <a:xfrm>
            <a:off x="2889528" y="2879646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Preemptive</a:t>
            </a:r>
            <a:endParaRPr lang="en-US" sz="1700" dirty="0"/>
          </a:p>
        </p:txBody>
      </p:sp>
      <p:sp>
        <p:nvSpPr>
          <p:cNvPr id="8" name="Text 5"/>
          <p:cNvSpPr/>
          <p:nvPr/>
        </p:nvSpPr>
        <p:spPr>
          <a:xfrm>
            <a:off x="4792504" y="2879646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Starvation</a:t>
            </a:r>
            <a:endParaRPr lang="en-US" sz="1700" dirty="0"/>
          </a:p>
        </p:txBody>
      </p:sp>
      <p:sp>
        <p:nvSpPr>
          <p:cNvPr id="9" name="Text 6"/>
          <p:cNvSpPr/>
          <p:nvPr/>
        </p:nvSpPr>
        <p:spPr>
          <a:xfrm>
            <a:off x="6695480" y="2879646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Use Case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765929" y="3363873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982742" y="3501390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FCFS</a:t>
            </a:r>
            <a:endParaRPr lang="en-US" sz="1700" dirty="0"/>
          </a:p>
        </p:txBody>
      </p:sp>
      <p:sp>
        <p:nvSpPr>
          <p:cNvPr id="12" name="Text 9"/>
          <p:cNvSpPr/>
          <p:nvPr/>
        </p:nvSpPr>
        <p:spPr>
          <a:xfrm>
            <a:off x="2889528" y="3501390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</a:t>
            </a:r>
            <a:endParaRPr lang="en-US" sz="1700" dirty="0"/>
          </a:p>
        </p:txBody>
      </p:sp>
      <p:sp>
        <p:nvSpPr>
          <p:cNvPr id="13" name="Text 10"/>
          <p:cNvSpPr/>
          <p:nvPr/>
        </p:nvSpPr>
        <p:spPr>
          <a:xfrm>
            <a:off x="4792504" y="3501390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</a:t>
            </a:r>
            <a:endParaRPr lang="en-US" sz="1700" dirty="0"/>
          </a:p>
        </p:txBody>
      </p:sp>
      <p:sp>
        <p:nvSpPr>
          <p:cNvPr id="14" name="Text 11"/>
          <p:cNvSpPr/>
          <p:nvPr/>
        </p:nvSpPr>
        <p:spPr>
          <a:xfrm>
            <a:off x="6695480" y="3501390"/>
            <a:ext cx="14660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Batch systems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765929" y="4332327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6" name="Text 13"/>
          <p:cNvSpPr/>
          <p:nvPr/>
        </p:nvSpPr>
        <p:spPr>
          <a:xfrm>
            <a:off x="982742" y="4469844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RR</a:t>
            </a:r>
            <a:endParaRPr lang="en-US" sz="1700" dirty="0"/>
          </a:p>
        </p:txBody>
      </p:sp>
      <p:sp>
        <p:nvSpPr>
          <p:cNvPr id="17" name="Text 14"/>
          <p:cNvSpPr/>
          <p:nvPr/>
        </p:nvSpPr>
        <p:spPr>
          <a:xfrm>
            <a:off x="2889528" y="4469844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</a:t>
            </a:r>
            <a:endParaRPr lang="en-US" sz="1700" dirty="0"/>
          </a:p>
        </p:txBody>
      </p:sp>
      <p:sp>
        <p:nvSpPr>
          <p:cNvPr id="18" name="Text 15"/>
          <p:cNvSpPr/>
          <p:nvPr/>
        </p:nvSpPr>
        <p:spPr>
          <a:xfrm>
            <a:off x="4792504" y="4469844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No</a:t>
            </a:r>
            <a:endParaRPr lang="en-US" sz="1700" dirty="0"/>
          </a:p>
        </p:txBody>
      </p:sp>
      <p:sp>
        <p:nvSpPr>
          <p:cNvPr id="19" name="Text 16"/>
          <p:cNvSpPr/>
          <p:nvPr/>
        </p:nvSpPr>
        <p:spPr>
          <a:xfrm>
            <a:off x="6695480" y="4469844"/>
            <a:ext cx="14660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Interactive systems</a:t>
            </a:r>
            <a:endParaRPr lang="en-US" sz="1700" dirty="0"/>
          </a:p>
        </p:txBody>
      </p:sp>
      <p:sp>
        <p:nvSpPr>
          <p:cNvPr id="20" name="Shape 17"/>
          <p:cNvSpPr/>
          <p:nvPr/>
        </p:nvSpPr>
        <p:spPr>
          <a:xfrm>
            <a:off x="765929" y="5300782"/>
            <a:ext cx="7612142" cy="96845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8"/>
          <p:cNvSpPr/>
          <p:nvPr/>
        </p:nvSpPr>
        <p:spPr>
          <a:xfrm>
            <a:off x="982742" y="5438299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Priority</a:t>
            </a:r>
            <a:endParaRPr lang="en-US" sz="1700" dirty="0"/>
          </a:p>
        </p:txBody>
      </p:sp>
      <p:sp>
        <p:nvSpPr>
          <p:cNvPr id="22" name="Text 19"/>
          <p:cNvSpPr/>
          <p:nvPr/>
        </p:nvSpPr>
        <p:spPr>
          <a:xfrm>
            <a:off x="2889528" y="5438299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Yes/No</a:t>
            </a:r>
            <a:endParaRPr lang="en-US" sz="1700" dirty="0"/>
          </a:p>
        </p:txBody>
      </p:sp>
      <p:sp>
        <p:nvSpPr>
          <p:cNvPr id="23" name="Text 20"/>
          <p:cNvSpPr/>
          <p:nvPr/>
        </p:nvSpPr>
        <p:spPr>
          <a:xfrm>
            <a:off x="4792504" y="5438299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</a:t>
            </a:r>
            <a:endParaRPr lang="en-US" sz="1700" dirty="0"/>
          </a:p>
        </p:txBody>
      </p:sp>
      <p:sp>
        <p:nvSpPr>
          <p:cNvPr id="24" name="Text 21"/>
          <p:cNvSpPr/>
          <p:nvPr/>
        </p:nvSpPr>
        <p:spPr>
          <a:xfrm>
            <a:off x="6695480" y="5438299"/>
            <a:ext cx="14660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Real-time systems</a:t>
            </a:r>
            <a:endParaRPr lang="en-US" sz="1700" dirty="0"/>
          </a:p>
        </p:txBody>
      </p:sp>
      <p:sp>
        <p:nvSpPr>
          <p:cNvPr id="25" name="Shape 22"/>
          <p:cNvSpPr/>
          <p:nvPr/>
        </p:nvSpPr>
        <p:spPr>
          <a:xfrm>
            <a:off x="765929" y="6269236"/>
            <a:ext cx="7612142" cy="968454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6" name="Text 23"/>
          <p:cNvSpPr/>
          <p:nvPr/>
        </p:nvSpPr>
        <p:spPr>
          <a:xfrm>
            <a:off x="982742" y="6406753"/>
            <a:ext cx="146601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SJF</a:t>
            </a:r>
            <a:endParaRPr lang="en-US" sz="1700" dirty="0"/>
          </a:p>
        </p:txBody>
      </p:sp>
      <p:sp>
        <p:nvSpPr>
          <p:cNvPr id="27" name="Text 24"/>
          <p:cNvSpPr/>
          <p:nvPr/>
        </p:nvSpPr>
        <p:spPr>
          <a:xfrm>
            <a:off x="2889528" y="6406753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Yes/No</a:t>
            </a:r>
            <a:endParaRPr lang="en-US" sz="1700" dirty="0"/>
          </a:p>
        </p:txBody>
      </p:sp>
      <p:sp>
        <p:nvSpPr>
          <p:cNvPr id="28" name="Text 25"/>
          <p:cNvSpPr/>
          <p:nvPr/>
        </p:nvSpPr>
        <p:spPr>
          <a:xfrm>
            <a:off x="4792504" y="6406753"/>
            <a:ext cx="1462207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Yes</a:t>
            </a:r>
            <a:endParaRPr lang="en-US" sz="1700" dirty="0"/>
          </a:p>
        </p:txBody>
      </p:sp>
      <p:sp>
        <p:nvSpPr>
          <p:cNvPr id="29" name="Text 26"/>
          <p:cNvSpPr/>
          <p:nvPr/>
        </p:nvSpPr>
        <p:spPr>
          <a:xfrm>
            <a:off x="6695480" y="6406753"/>
            <a:ext cx="1466017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Batch systems</a:t>
            </a:r>
            <a:endParaRPr lang="en-US" sz="1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8309" y="968454"/>
            <a:ext cx="6292572" cy="62925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7139" y="3131225"/>
            <a:ext cx="6292572" cy="14254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11200"/>
              </a:lnSpc>
              <a:buNone/>
            </a:pPr>
            <a:r>
              <a:rPr lang="en-US" sz="8950" b="1" dirty="0">
                <a:solidFill>
                  <a:srgbClr val="7068F4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Thank You</a:t>
            </a:r>
            <a:endParaRPr lang="en-US" sz="8950" dirty="0"/>
          </a:p>
        </p:txBody>
      </p:sp>
      <p:sp>
        <p:nvSpPr>
          <p:cNvPr id="4" name="Text 1"/>
          <p:cNvSpPr/>
          <p:nvPr/>
        </p:nvSpPr>
        <p:spPr>
          <a:xfrm>
            <a:off x="7587139" y="4773216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3758446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600"/>
              </a:lnSpc>
              <a:buNone/>
            </a:pPr>
            <a:endParaRPr lang="en-US" sz="44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2024-12-20T20:28:57Z</dcterms:created>
  <dcterms:modified xsi:type="dcterms:W3CDTF">2024-12-20T20:28:57Z</dcterms:modified>
</cp:coreProperties>
</file>